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3"/>
  </p:notesMasterIdLst>
  <p:sldIdLst>
    <p:sldId id="267" r:id="rId2"/>
    <p:sldId id="256" r:id="rId3"/>
    <p:sldId id="257" r:id="rId4"/>
    <p:sldId id="258" r:id="rId5"/>
    <p:sldId id="259" r:id="rId6"/>
    <p:sldId id="261" r:id="rId7"/>
    <p:sldId id="269" r:id="rId8"/>
    <p:sldId id="271" r:id="rId9"/>
    <p:sldId id="262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79570" autoAdjust="0"/>
  </p:normalViewPr>
  <p:slideViewPr>
    <p:cSldViewPr>
      <p:cViewPr varScale="1">
        <p:scale>
          <a:sx n="88" d="100"/>
          <a:sy n="88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D01CAD-26D7-482C-BCC5-55F4393ACA92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E87459-A8AD-414D-896B-2D0009CEC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08E56C-4FB6-42B8-8AD6-1533072254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9AEE5-88A2-4B57-88E4-94D1C56A205E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7281433-0802-46C4-BAEF-294EBB240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D3AB1-FD89-463D-82D6-DADA4383ADE6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17979-8782-437E-A96B-A4D081520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9A670-9A21-466E-9C14-06986AF6B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1CDF9-7976-4BD8-8701-F263C0E6A3D9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146EE-0E2E-41B3-8DB9-B4E4588256D9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B04F1-2859-42CD-8915-60AE8EB67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82D27-17BB-46DF-B5FF-643679CEE649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9D61D2-2036-435A-AFE5-69A9F08DF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77C7D-8190-4D7E-8EE3-3F397EB72A98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B302A-523A-40F2-BE7A-6069E29E7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A4CB7-A411-4EDC-AD65-143B6C98DBA1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FD4E0CE-A810-4928-A320-3750ADAF4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0ADA9-39B4-41D2-AB92-6AD18890208F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DDCB7-B65E-4945-8E4E-25A212334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7A199-3DEE-40E9-A468-6F33B93A3DF1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8BC70E-8227-48AA-BFC4-D21124C1A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5C4A267-19A8-4147-90B3-153A39A73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42AF8-A665-44EA-9843-27024755EAAC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5E3F6-C74C-4FFC-ADF3-D537EB9E0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36DD-9538-42A9-9B6B-2683D3B58201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E10080-E72D-42D4-8C45-08D4BEAEA883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AE5017-A74D-47F0-8144-50D07E8D2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7B9899"/>
                </a:solidFill>
              </a:rPr>
              <a:t> </a:t>
            </a:r>
            <a:r>
              <a:rPr lang="ru-RU" sz="4000" b="1" smtClean="0">
                <a:solidFill>
                  <a:srgbClr val="C00000"/>
                </a:solidFill>
              </a:rPr>
              <a:t>Краевой проект </a:t>
            </a:r>
            <a:endParaRPr lang="ru-RU" sz="4000" smtClean="0">
              <a:solidFill>
                <a:srgbClr val="C00000"/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Проектирование модуля рабочей программы по истории для </a:t>
            </a:r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 класса.</a:t>
            </a:r>
            <a:endParaRPr lang="ru-RU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4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Нормы оценивания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557338"/>
            <a:ext cx="8534400" cy="4598987"/>
          </a:xfrm>
        </p:spPr>
        <p:txBody>
          <a:bodyPr/>
          <a:lstStyle/>
          <a:p>
            <a:r>
              <a:rPr lang="en-US" sz="3200" b="1" smtClean="0"/>
              <a:t>         </a:t>
            </a:r>
            <a:r>
              <a:rPr lang="ru-RU" sz="3200" b="1" smtClean="0"/>
              <a:t>8-10 баллов = «5»</a:t>
            </a:r>
            <a:endParaRPr lang="en-US" sz="3200" b="1" smtClean="0"/>
          </a:p>
          <a:p>
            <a:endParaRPr lang="ru-RU" sz="3200" b="1" smtClean="0"/>
          </a:p>
          <a:p>
            <a:r>
              <a:rPr lang="en-US" sz="3200" b="1" smtClean="0"/>
              <a:t>        </a:t>
            </a:r>
            <a:r>
              <a:rPr lang="ru-RU" sz="3200" b="1" smtClean="0"/>
              <a:t> 6-7 баллов = «4»</a:t>
            </a:r>
            <a:endParaRPr lang="en-US" sz="3200" b="1" smtClean="0"/>
          </a:p>
          <a:p>
            <a:endParaRPr lang="ru-RU" sz="3200" b="1" smtClean="0"/>
          </a:p>
          <a:p>
            <a:r>
              <a:rPr lang="ru-RU" sz="3200" b="1" smtClean="0"/>
              <a:t> </a:t>
            </a:r>
            <a:r>
              <a:rPr lang="en-US" sz="3200" b="1" smtClean="0"/>
              <a:t>        </a:t>
            </a:r>
            <a:r>
              <a:rPr lang="ru-RU" sz="3200" b="1" smtClean="0"/>
              <a:t>4-5 баллов = «3»</a:t>
            </a:r>
            <a:endParaRPr lang="en-US" sz="3200" b="1" smtClean="0"/>
          </a:p>
          <a:p>
            <a:endParaRPr lang="en-US" sz="3200" b="1" smtClean="0"/>
          </a:p>
          <a:p>
            <a:r>
              <a:rPr lang="en-US" sz="3200" b="1" smtClean="0"/>
              <a:t>     </a:t>
            </a:r>
            <a:r>
              <a:rPr lang="ru-RU" sz="3200" b="1" smtClean="0"/>
              <a:t>Менее </a:t>
            </a:r>
            <a:r>
              <a:rPr lang="en-US" sz="3200" b="1" smtClean="0"/>
              <a:t>4 </a:t>
            </a:r>
            <a:r>
              <a:rPr lang="ru-RU" sz="3200" b="1" smtClean="0"/>
              <a:t>баллов = «2»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534400" cy="1571625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Приложения</a:t>
            </a:r>
            <a:b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</a:t>
            </a:r>
            <a:r>
              <a:rPr lang="ru-RU" b="1" smtClean="0"/>
              <a:t>Тексты: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К</a:t>
            </a:r>
            <a:r>
              <a:rPr lang="ru-RU" b="1" smtClean="0"/>
              <a:t>лючевский В.О. о Лжедмитрии Первом</a:t>
            </a:r>
          </a:p>
          <a:p>
            <a:pPr eaLnBrk="1" hangingPunct="1"/>
            <a:r>
              <a:rPr lang="ru-RU" b="1" smtClean="0"/>
              <a:t>Ключевский В.О. об Алексее Михайловиче  </a:t>
            </a:r>
          </a:p>
          <a:p>
            <a:pPr eaLnBrk="1" hangingPunct="1"/>
            <a:r>
              <a:rPr lang="ru-RU" b="1" smtClean="0"/>
              <a:t>Соловьев С.М. об Алексее Михайловиче</a:t>
            </a:r>
          </a:p>
          <a:p>
            <a:pPr eaLnBrk="1" hangingPunct="1"/>
            <a:r>
              <a:rPr lang="ru-RU" b="1" smtClean="0"/>
              <a:t>Костомаров Н.И. об Алексее Михайловиче</a:t>
            </a:r>
            <a:endParaRPr lang="ru-RU" smtClean="0"/>
          </a:p>
          <a:p>
            <a:pPr eaLnBrk="1" hangingPunct="1"/>
            <a:r>
              <a:rPr lang="ru-RU" b="1" smtClean="0"/>
              <a:t>Платонов С.Ф. об Алексее Михайловиче</a:t>
            </a:r>
          </a:p>
          <a:p>
            <a:pPr eaLnBrk="1" hangingPunct="1"/>
            <a:r>
              <a:rPr lang="ru-RU" b="1" smtClean="0"/>
              <a:t> Платонов С.Ф. о Петре Первом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b="1" smtClean="0"/>
              <a:t>Ключевский В.О. об Алексее Михайловиче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0002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РАБОТЫ: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cap="none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БОТАЛОВА А.А,  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РАДОСТЕВА Л.А.,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СЕЛУКОВА Л.Д.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УТРОБИНА Т.В.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cap="none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2786063"/>
          </a:xfrm>
        </p:spPr>
        <p:txBody>
          <a:bodyPr/>
          <a:lstStyle/>
          <a:p>
            <a:pPr eaLnBrk="1" hangingPunct="1"/>
            <a:r>
              <a:rPr lang="ru-RU" sz="3800" b="1" smtClean="0"/>
              <a:t> </a:t>
            </a:r>
            <a:r>
              <a:rPr lang="ru-RU" sz="3800" b="1" smtClean="0">
                <a:latin typeface="Times New Roman" pitchFamily="18" charset="0"/>
              </a:rPr>
              <a:t>«Формирование оценочных умений при анализе деятельности исторической личности на основе текста»</a:t>
            </a:r>
            <a:r>
              <a:rPr lang="ru-RU" sz="3800" smtClean="0">
                <a:latin typeface="Times New Roman" pitchFamily="18" charset="0"/>
              </a:rPr>
              <a:t/>
            </a:r>
            <a:br>
              <a:rPr lang="ru-RU" sz="3800" smtClean="0">
                <a:latin typeface="Times New Roman" pitchFamily="18" charset="0"/>
              </a:rPr>
            </a:br>
            <a:endParaRPr lang="ru-RU" sz="3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333375"/>
            <a:ext cx="8504237" cy="58134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400" b="1" smtClean="0"/>
              <a:t>        </a:t>
            </a:r>
            <a:r>
              <a:rPr lang="ru-RU" sz="2800" b="1" smtClean="0"/>
              <a:t>Описание предметного результата в </a:t>
            </a:r>
            <a:r>
              <a:rPr lang="en-US" sz="2800" b="1" smtClean="0"/>
              <a:t>  </a:t>
            </a:r>
            <a:r>
              <a:rPr lang="ru-RU" sz="2800" b="1" smtClean="0"/>
              <a:t>стандарте</a:t>
            </a:r>
            <a:r>
              <a:rPr lang="ru-RU" sz="2800" smtClean="0"/>
              <a:t>:</a:t>
            </a:r>
            <a:endParaRPr lang="en-US" sz="2800" smtClean="0"/>
          </a:p>
          <a:p>
            <a:r>
              <a:rPr lang="ru-RU" sz="2000" i="1" smtClean="0"/>
              <a:t> </a:t>
            </a:r>
            <a:r>
              <a:rPr lang="ru-RU" sz="2400" i="1" smtClean="0"/>
              <a:t>- приводить оценки исторических событий и личностей, изложенных в учебной литературе;</a:t>
            </a:r>
          </a:p>
          <a:p>
            <a:r>
              <a:rPr lang="ru-RU" sz="2400" i="1" smtClean="0"/>
              <a:t> - определять и объяснять (аргументировать) своё отношение к наиболее значительным событиям и личностям;</a:t>
            </a:r>
          </a:p>
          <a:p>
            <a:r>
              <a:rPr lang="ru-RU" sz="2400" i="1" smtClean="0"/>
              <a:t>-использовать текст исторического источника при ответе на вопросы, решении различных учебных задач;</a:t>
            </a:r>
          </a:p>
          <a:p>
            <a:r>
              <a:rPr lang="ru-RU" sz="2400" i="1" smtClean="0"/>
              <a:t>-сравнивать содержание различных источников одной тематики;</a:t>
            </a:r>
          </a:p>
          <a:p>
            <a:r>
              <a:rPr lang="ru-RU" sz="2400" i="1" smtClean="0"/>
              <a:t>- расширение опыта оценочной деятельности</a:t>
            </a:r>
            <a:r>
              <a:rPr lang="ru-RU" sz="2800" i="1" smtClean="0"/>
              <a:t> на </a:t>
            </a:r>
            <a:r>
              <a:rPr lang="ru-RU" sz="2400" i="1" smtClean="0"/>
              <a:t>основе осмысления жизни и деяний личностей и народов в истории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414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Конкретизация образовательного результата: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just" eaLnBrk="1" hangingPunct="1"/>
            <a:r>
              <a:rPr lang="ru-RU" sz="2400" smtClean="0">
                <a:latin typeface="Times New Roman" pitchFamily="18" charset="0"/>
              </a:rPr>
              <a:t>ученик сможет сравнить содержание различных источников одной тематики – мнения историков об исторической личности (положительные и отрицательные)</a:t>
            </a:r>
            <a:r>
              <a:rPr lang="en-US" sz="2400" smtClean="0">
                <a:latin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и ее деятельности,</a:t>
            </a:r>
            <a:endParaRPr lang="en-US" sz="2400" smtClean="0">
              <a:latin typeface="Times New Roman" pitchFamily="18" charset="0"/>
            </a:endParaRPr>
          </a:p>
          <a:p>
            <a:pPr algn="just" eaLnBrk="1" hangingPunct="1"/>
            <a:r>
              <a:rPr lang="ru-RU" sz="2400" smtClean="0">
                <a:latin typeface="Times New Roman" pitchFamily="18" charset="0"/>
              </a:rPr>
              <a:t>  опираясь на источники оценить  роль этой личности в истории (по результатам деятельности, по  значимости этой личности для страны, народа, по его влиянию на последующий ход событий), </a:t>
            </a:r>
            <a:endParaRPr lang="en-US" sz="2400" smtClean="0">
              <a:latin typeface="Times New Roman" pitchFamily="18" charset="0"/>
            </a:endParaRPr>
          </a:p>
          <a:p>
            <a:pPr algn="just" eaLnBrk="1" hangingPunct="1"/>
            <a:r>
              <a:rPr lang="ru-RU" sz="2400" smtClean="0">
                <a:latin typeface="Times New Roman" pitchFamily="18" charset="0"/>
              </a:rPr>
              <a:t>выработать собственное мнение о деятельности исторической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6287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Обоснование актуальности конкретизированного предметного  результата: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785938"/>
            <a:ext cx="8504238" cy="431323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400" b="1" smtClean="0"/>
              <a:t>Работа над достижением данного предметного результата велась в 5, 6 классах. В 7 классе данный предметный результат будет развиваться и совершенствоваться в урочной деятельности в течение всего учебного года. Для этого будут использоваться словесные методы (беседа, чтение, обсуждение) и выполнение письменных заданий – составление текстов о деятельности личности на основе мнений историков о личности и собственной оценкой деятельности исторической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</a:rPr>
              <a:t>Алгоритм</a:t>
            </a:r>
            <a:endParaRPr lang="ru-RU" sz="4800" smtClean="0">
              <a:solidFill>
                <a:srgbClr val="C00000"/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z="2000" b="1" smtClean="0"/>
              <a:t>Прочитайте предложенный текст с мнениями историков об исторической личности. Выполните задание по плану:</a:t>
            </a:r>
            <a:endParaRPr lang="ru-RU" sz="2000" smtClean="0"/>
          </a:p>
          <a:p>
            <a:r>
              <a:rPr lang="ru-RU" sz="2000" smtClean="0"/>
              <a:t>1. Назовите годы жизни или (и) правления личности</a:t>
            </a:r>
          </a:p>
          <a:p>
            <a:r>
              <a:rPr lang="ru-RU" sz="2000" smtClean="0"/>
              <a:t>Определите положительные и отрицательные мнения историков о личности:</a:t>
            </a:r>
          </a:p>
          <a:p>
            <a:r>
              <a:rPr lang="ru-RU" sz="2000" smtClean="0"/>
              <a:t>А) о личных качествах исторического деятеля.</a:t>
            </a:r>
          </a:p>
          <a:p>
            <a:r>
              <a:rPr lang="ru-RU" sz="2000" smtClean="0"/>
              <a:t>Б) о деятельности и  результатах деятельности исторической личности.</a:t>
            </a:r>
          </a:p>
          <a:p>
            <a:r>
              <a:rPr lang="ru-RU" sz="2000" smtClean="0"/>
              <a:t>3. Выскажите согласие или несогласие с мнением историков,   аргументируйте собственную оценку деятельности исторической личности, </a:t>
            </a:r>
          </a:p>
          <a:p>
            <a:r>
              <a:rPr lang="ru-RU" sz="2000" smtClean="0"/>
              <a:t>4. Напишите текст вашего ответа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Фрагменты рабочей программы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b="1" smtClean="0">
                <a:latin typeface="Times New Roman" pitchFamily="18" charset="0"/>
              </a:rPr>
              <a:t>Уроки 2-3</a:t>
            </a:r>
            <a:r>
              <a:rPr lang="ru-RU" sz="2800" smtClean="0">
                <a:latin typeface="Times New Roman" pitchFamily="18" charset="0"/>
              </a:rPr>
              <a:t>. Внутренняя и внешняя политика Бориса Годунова. </a:t>
            </a:r>
            <a:r>
              <a:rPr lang="ru-RU" sz="2800" b="1" smtClean="0">
                <a:latin typeface="Times New Roman" pitchFamily="18" charset="0"/>
              </a:rPr>
              <a:t>Диагностическое</a:t>
            </a:r>
            <a:r>
              <a:rPr lang="ru-RU" sz="2800" smtClean="0">
                <a:latin typeface="Times New Roman" pitchFamily="18" charset="0"/>
              </a:rPr>
              <a:t> мероприятие</a:t>
            </a:r>
          </a:p>
          <a:p>
            <a:r>
              <a:rPr lang="ru-RU" sz="2800" b="1" smtClean="0">
                <a:latin typeface="Times New Roman" pitchFamily="18" charset="0"/>
              </a:rPr>
              <a:t>Уроки 4-5.</a:t>
            </a:r>
            <a:r>
              <a:rPr lang="ru-RU" sz="2800" smtClean="0">
                <a:latin typeface="Times New Roman" pitchFamily="18" charset="0"/>
              </a:rPr>
              <a:t> Смута в Российском государстве. Отработка оценочного умения на основе мнений историков о Лжедмитрии Первом.</a:t>
            </a:r>
          </a:p>
          <a:p>
            <a:r>
              <a:rPr lang="ru-RU" sz="2800" b="1" smtClean="0">
                <a:latin typeface="Times New Roman" pitchFamily="18" charset="0"/>
              </a:rPr>
              <a:t>Урок 8.</a:t>
            </a:r>
            <a:r>
              <a:rPr lang="ru-RU" sz="2800" smtClean="0">
                <a:latin typeface="Times New Roman" pitchFamily="18" charset="0"/>
              </a:rPr>
              <a:t> Власть и церковь. Церковный раскол. Отработка оценочного умения на основе мнений историков о Никоне.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Фрагменты рабочей программы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b="1" smtClean="0"/>
              <a:t>Уроки 16-17.</a:t>
            </a:r>
            <a:r>
              <a:rPr lang="ru-RU" sz="2800" smtClean="0"/>
              <a:t> Повторение по теме «Россия в 17 веке». </a:t>
            </a:r>
            <a:r>
              <a:rPr lang="ru-RU" sz="2800" b="1" smtClean="0"/>
              <a:t>Промежуточное контрольное мероприятие.</a:t>
            </a:r>
            <a:r>
              <a:rPr lang="ru-RU" sz="2800" smtClean="0"/>
              <a:t> Оценка деятельности Алексея Михайловича на основе мнений историков о нем.</a:t>
            </a:r>
          </a:p>
          <a:p>
            <a:r>
              <a:rPr lang="ru-RU" sz="2800" b="1" smtClean="0"/>
              <a:t>Урок </a:t>
            </a:r>
            <a:r>
              <a:rPr lang="en-US" sz="2800" b="1" smtClean="0"/>
              <a:t>26</a:t>
            </a:r>
            <a:r>
              <a:rPr lang="ru-RU" sz="2800" smtClean="0">
                <a:latin typeface="Arial" charset="0"/>
              </a:rPr>
              <a:t>. </a:t>
            </a:r>
            <a:r>
              <a:rPr lang="ru-RU" sz="2800" smtClean="0">
                <a:latin typeface="Times New Roman" pitchFamily="18" charset="0"/>
              </a:rPr>
              <a:t>Повторительно-обобщаюший по теме «Россия в 1 четверти 18 века».Контрольное мероприятие. Оценка деятельности Петра Первого.</a:t>
            </a:r>
          </a:p>
          <a:p>
            <a:r>
              <a:rPr lang="ru-RU" sz="2800" b="1" smtClean="0">
                <a:latin typeface="Times New Roman" pitchFamily="18" charset="0"/>
              </a:rPr>
              <a:t>Урок</a:t>
            </a:r>
            <a:r>
              <a:rPr lang="ru-RU" sz="2800" smtClean="0">
                <a:latin typeface="Times New Roman" pitchFamily="18" charset="0"/>
              </a:rPr>
              <a:t> </a:t>
            </a:r>
            <a:r>
              <a:rPr lang="ru-RU" sz="2800" b="1" smtClean="0">
                <a:latin typeface="Times New Roman" pitchFamily="18" charset="0"/>
              </a:rPr>
              <a:t>41</a:t>
            </a:r>
            <a:r>
              <a:rPr lang="ru-RU" sz="2800" smtClean="0">
                <a:latin typeface="Times New Roman" pitchFamily="18" charset="0"/>
              </a:rPr>
              <a:t>.Повторительно-обобщающий по курсу 7 класса. </a:t>
            </a:r>
            <a:r>
              <a:rPr lang="ru-RU" sz="2800" b="1" smtClean="0">
                <a:latin typeface="Times New Roman" pitchFamily="18" charset="0"/>
              </a:rPr>
              <a:t>Контрольное мероприятие</a:t>
            </a:r>
            <a:r>
              <a:rPr lang="ru-RU" sz="2800" smtClean="0">
                <a:latin typeface="Times New Roman" pitchFamily="18" charset="0"/>
              </a:rPr>
              <a:t>. Оценка деятельности Екатерины Второй.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534400" cy="1285875"/>
          </a:xfrm>
        </p:spPr>
        <p:txBody>
          <a:bodyPr/>
          <a:lstStyle/>
          <a:p>
            <a:pPr eaLnBrk="1" hangingPunct="1"/>
            <a: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Контрольное мероприятие </a:t>
            </a:r>
            <a:b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ru-RU" sz="3200" b="1" smtClean="0"/>
              <a:t>Объект оценивания: </a:t>
            </a:r>
            <a:r>
              <a:rPr lang="ru-RU" sz="3200" smtClean="0"/>
              <a:t>письменный текст</a:t>
            </a:r>
            <a:r>
              <a:rPr lang="ru-RU" sz="3200" b="1" smtClean="0"/>
              <a:t> </a:t>
            </a:r>
            <a:r>
              <a:rPr lang="ru-RU" sz="3200" smtClean="0"/>
              <a:t>ученика, содержащий оценку деятельности исторической личности на основе мнений историков об этой личности.</a:t>
            </a:r>
            <a:r>
              <a:rPr lang="ru-RU" sz="3200" b="1" smtClean="0"/>
              <a:t> </a:t>
            </a:r>
            <a:endParaRPr lang="ru-RU" sz="3200" smtClean="0"/>
          </a:p>
          <a:p>
            <a:pPr eaLnBrk="1" hangingPunct="1"/>
            <a:r>
              <a:rPr lang="ru-RU" sz="3200" b="1" smtClean="0"/>
              <a:t>Техническое задание</a:t>
            </a:r>
            <a:r>
              <a:rPr lang="ru-RU" sz="3200" smtClean="0"/>
              <a:t>: </a:t>
            </a:r>
            <a:r>
              <a:rPr lang="ru-RU" sz="2800" smtClean="0"/>
              <a:t>Прочитайте предложенный текст с мнениями историков об исторической личности.</a:t>
            </a:r>
            <a:r>
              <a:rPr lang="ru-RU" sz="2800" b="1" smtClean="0"/>
              <a:t> </a:t>
            </a:r>
            <a:r>
              <a:rPr lang="ru-RU" sz="2800" smtClean="0"/>
              <a:t> Дайте оценку деятельности исторической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203</TotalTime>
  <Words>461</Words>
  <Application>Microsoft Office PowerPoint</Application>
  <PresentationFormat>Экран (4:3)</PresentationFormat>
  <Paragraphs>58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11</vt:i4>
      </vt:variant>
    </vt:vector>
  </HeadingPairs>
  <TitlesOfParts>
    <vt:vector size="29" baseType="lpstr">
      <vt:lpstr>Times New Roman</vt:lpstr>
      <vt:lpstr>Arial</vt:lpstr>
      <vt:lpstr>Georgia</vt:lpstr>
      <vt:lpstr>Wingdings 2</vt:lpstr>
      <vt:lpstr>Wingdings</vt:lpstr>
      <vt:lpstr>Calibri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 Краевой проект </vt:lpstr>
      <vt:lpstr> «Формирование оценочных умений при анализе деятельности исторической личности на основе текста» </vt:lpstr>
      <vt:lpstr>Слайд 3</vt:lpstr>
      <vt:lpstr>Конкретизация образовательного результата:  </vt:lpstr>
      <vt:lpstr>Обоснование актуальности конкретизированного предметного  результата:  </vt:lpstr>
      <vt:lpstr>Алгоритм</vt:lpstr>
      <vt:lpstr>Фрагменты рабочей программы</vt:lpstr>
      <vt:lpstr>Фрагменты рабочей программы</vt:lpstr>
      <vt:lpstr>   Контрольное мероприятие  </vt:lpstr>
      <vt:lpstr>Нормы оценивания</vt:lpstr>
      <vt:lpstr>Приложения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умения описывать деятельность исторической личности на основе текста»</dc:title>
  <dc:creator>User</dc:creator>
  <cp:lastModifiedBy>Админ</cp:lastModifiedBy>
  <cp:revision>26</cp:revision>
  <dcterms:created xsi:type="dcterms:W3CDTF">2014-12-01T18:49:49Z</dcterms:created>
  <dcterms:modified xsi:type="dcterms:W3CDTF">2016-12-23T12:44:30Z</dcterms:modified>
</cp:coreProperties>
</file>